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AA1920C-3437-4CB0-865B-545AD610EF80}" v="11" dt="2026-05-08T04:59:07.2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2" d="100"/>
          <a:sy n="102" d="100"/>
        </p:scale>
        <p:origin x="91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shua Ermert" userId="ffc432129bde4f0e" providerId="LiveId" clId="{01C501FD-06F3-4780-B15F-4749E0C2ECFA}"/>
    <pc:docChg chg="modSld">
      <pc:chgData name="Joshua Ermert" userId="ffc432129bde4f0e" providerId="LiveId" clId="{01C501FD-06F3-4780-B15F-4749E0C2ECFA}" dt="2026-05-08T04:59:04.698" v="35" actId="20577"/>
      <pc:docMkLst>
        <pc:docMk/>
      </pc:docMkLst>
      <pc:sldChg chg="modNotesTx">
        <pc:chgData name="Joshua Ermert" userId="ffc432129bde4f0e" providerId="LiveId" clId="{01C501FD-06F3-4780-B15F-4749E0C2ECFA}" dt="2026-05-08T04:56:25.839" v="24" actId="20577"/>
        <pc:sldMkLst>
          <pc:docMk/>
          <pc:sldMk cId="0" sldId="256"/>
        </pc:sldMkLst>
      </pc:sldChg>
      <pc:sldChg chg="modNotesTx">
        <pc:chgData name="Joshua Ermert" userId="ffc432129bde4f0e" providerId="LiveId" clId="{01C501FD-06F3-4780-B15F-4749E0C2ECFA}" dt="2026-05-08T04:57:09.180" v="26" actId="20577"/>
        <pc:sldMkLst>
          <pc:docMk/>
          <pc:sldMk cId="0" sldId="258"/>
        </pc:sldMkLst>
      </pc:sldChg>
      <pc:sldChg chg="modNotesTx">
        <pc:chgData name="Joshua Ermert" userId="ffc432129bde4f0e" providerId="LiveId" clId="{01C501FD-06F3-4780-B15F-4749E0C2ECFA}" dt="2026-05-08T04:57:40.443" v="28" actId="20577"/>
        <pc:sldMkLst>
          <pc:docMk/>
          <pc:sldMk cId="0" sldId="259"/>
        </pc:sldMkLst>
      </pc:sldChg>
      <pc:sldChg chg="modNotesTx">
        <pc:chgData name="Joshua Ermert" userId="ffc432129bde4f0e" providerId="LiveId" clId="{01C501FD-06F3-4780-B15F-4749E0C2ECFA}" dt="2026-05-08T04:58:03.285" v="29" actId="20577"/>
        <pc:sldMkLst>
          <pc:docMk/>
          <pc:sldMk cId="0" sldId="260"/>
        </pc:sldMkLst>
      </pc:sldChg>
      <pc:sldChg chg="modSp mod modNotesTx">
        <pc:chgData name="Joshua Ermert" userId="ffc432129bde4f0e" providerId="LiveId" clId="{01C501FD-06F3-4780-B15F-4749E0C2ECFA}" dt="2026-05-08T04:58:20.539" v="31" actId="20577"/>
        <pc:sldMkLst>
          <pc:docMk/>
          <pc:sldMk cId="0" sldId="261"/>
        </pc:sldMkLst>
        <pc:spChg chg="mod">
          <ac:chgData name="Joshua Ermert" userId="ffc432129bde4f0e" providerId="LiveId" clId="{01C501FD-06F3-4780-B15F-4749E0C2ECFA}" dt="2026-05-08T04:44:29.022" v="5" actId="20577"/>
          <ac:spMkLst>
            <pc:docMk/>
            <pc:sldMk cId="0" sldId="261"/>
            <ac:spMk id="27" creationId="{00000000-0000-0000-0000-000000000000}"/>
          </ac:spMkLst>
        </pc:spChg>
      </pc:sldChg>
      <pc:sldChg chg="modNotesTx">
        <pc:chgData name="Joshua Ermert" userId="ffc432129bde4f0e" providerId="LiveId" clId="{01C501FD-06F3-4780-B15F-4749E0C2ECFA}" dt="2026-05-08T04:58:33.214" v="32" actId="20577"/>
        <pc:sldMkLst>
          <pc:docMk/>
          <pc:sldMk cId="0" sldId="262"/>
        </pc:sldMkLst>
      </pc:sldChg>
      <pc:sldChg chg="modNotesTx">
        <pc:chgData name="Joshua Ermert" userId="ffc432129bde4f0e" providerId="LiveId" clId="{01C501FD-06F3-4780-B15F-4749E0C2ECFA}" dt="2026-05-08T04:58:51.380" v="34" actId="20577"/>
        <pc:sldMkLst>
          <pc:docMk/>
          <pc:sldMk cId="0" sldId="263"/>
        </pc:sldMkLst>
      </pc:sldChg>
      <pc:sldChg chg="modNotesTx">
        <pc:chgData name="Joshua Ermert" userId="ffc432129bde4f0e" providerId="LiveId" clId="{01C501FD-06F3-4780-B15F-4749E0C2ECFA}" dt="2026-05-08T04:59:04.698" v="35" actId="20577"/>
        <pc:sldMkLst>
          <pc:docMk/>
          <pc:sldMk cId="0" sldId="26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3E9966-094C-4A95-B687-C6912F877BC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7D0101-9EEF-4568-8D93-94F425E63C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96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## Slide 1 — Title</a:t>
            </a: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**Main point:**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Introduce the project quickly and confidently.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**Say naturally:**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Hi, I’m Joshua Ermert, and my final project topic is 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*Diabetes Risk Prediction by Patient Health Indicators*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goal was to compare logistic regression, KNN, and a tuned decision tree on CDC/UCI health-indicator data to see how well they classify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NoDiabetes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Prediabetes, and Diabetes**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topic is personally meaningful because Type II diabetes has affected my family, and professionally relevant because I’m interested in healthcare analytics and business intelligence.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**Transition:**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I’ll start with why this topic matters.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---</a:t>
            </a: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7D0101-9EEF-4568-8D93-94F425E63C6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9390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## Slide 10 — Practical Value and Conclusion</a:t>
            </a: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**Main point:**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project finds useful risk signals, but the model is not ready for clinical deployment.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**Say naturally:**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final slide turns the model into a practical decision-support story: one group to deprioritize and one group to prioritize.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low-risk branch is patients with no high blood pressure, where the Diabetes rate is only about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**6%**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high-risk leaf is much smaller, but has about a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**60% Diabetes rate**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which is roughly five times the population base rate.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 this could help prioritize outreach or screening, but it should not be treated as a clinical decision-maker.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biggest limitation is class imbalance. The best next step would be class weights, oversampling, or a cost-sensitive threshold, especially if the goal is to detect more Diabetes or Prediabetes cases.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Generative AI helped organize and polish the report and presentation structure, but the data, modeling decisions, R code, and final results are grounded in my actual outputs.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**Closing line:**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Thank you so much for listening, and I hope you enjoyed my presentation.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7D0101-9EEF-4568-8D93-94F425E63C6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3052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## Slide 2 — Why This Matters</a:t>
            </a: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**Main point:**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project is about turning health survey data into useful screening insight.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**Say naturally:**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slide frames the reason for the project: identifying which patient indicators predict diabetes and turning that signal into earlier screening and prevention.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Diabetes matters because it affects long-term health, healthcare cost, and quality of life.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From an analytics perspective, the question is not just whether a model can make predictions. The real question is whether those predictions can help identify risk earlier and support better prevention.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this project, I compared three methods from class — logistic regression, KNN, and a decision tree — on the same dataset to see which indicators carried the strongest signal.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**Transition:**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data used for that comparison comes from the CDC diabetes health indicators dataset.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---</a:t>
            </a: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7D0101-9EEF-4568-8D93-94F425E63C6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244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## Slide 3 — Dataset and Response Variable</a:t>
            </a: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**Main point:**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dataset is large, but heavily imbalanced.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**Say naturally:**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slide gives the basic dataset structure: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**253,680 observations**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**21 predictors**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no missing values.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response variable has three classes: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NoDiabetes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Prediabetes, and Diabetes**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chose to keep Prediabetes as its own class instead of simplifying the project into diabetes versus no diabetes. I wanted the analysis to stay realistic, because in real life the transition from no diabetes, to prediabetes, to diabetes is where prevention can happen.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was also personally meaningful to me because Type II diabetes affected my father before he realized he was pre-diabetic.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visual on this slide is meant to make the imbalance obvious: most of the dataset is </a:t>
            </a:r>
            <a:r>
              <a:rPr lang="en-US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NoDiabetes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Prediabetes is a very small slice, and Diabetes is smaller than </a:t>
            </a:r>
            <a:r>
              <a:rPr lang="en-US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NoDiabetes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but still clinically important.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tradeoff is that this made the task harder. Prediabetes is only about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**1.8%**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the data, while </a:t>
            </a:r>
            <a:r>
              <a:rPr lang="en-US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NoDiabetes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about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**84.2%**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**Transition:**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imbalance becomes one of the most important themes in the results.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---</a:t>
            </a: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7D0101-9EEF-4568-8D93-94F425E63C6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2887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## Slide 4 — Variables Used</a:t>
            </a: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**Main point:**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predictors combine health, lifestyle, and demographic indicators.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**Say naturally:**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slide shows the 21 predictors used in the models.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left are the binary or categorical predictors, like high blood pressure, high cholesterol, smoking, physical activity, difficulty walking, and sex.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right are the continuous or ordinal predictors, like BMI, general health, physical health days, mental health days, age, education, and income.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logistic regression and the decision tree, I treated categorical predictors as factors. For KNN, I used numeric encoding and z-score scaling because KNN is distance-based and can be distorted by variables on different scales.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**Transition:**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Before fitting the models, I first looked at the exploratory patterns in the data.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---</a:t>
            </a: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7D0101-9EEF-4568-8D93-94F425E63C6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481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## Slide 5 — Preliminary Analysis / EDA</a:t>
            </a: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**Main point:**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strongest early signals were </a:t>
            </a:r>
            <a:r>
              <a:rPr lang="en-US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HighBP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GenHlth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HighChol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BMI, and Age.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**Say naturally:**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slide summarizes the Step 2 EDA visually. The arrows show the direction of the relationship, and the magnitude dots show which patterns were strongest.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BMI increased across the diabetes classes, and age category also moved upward from </a:t>
            </a:r>
            <a:r>
              <a:rPr lang="en-US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NoDiabetes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Diabetes.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General health was noticeably worse in the Diabetes group.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 blood pressure was one of the strongest visual signals, and high cholesterol showed the same direction.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Physical activity moved the opposite way: people reporting physical activity tended to have a lower observed Diabetes rate.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bottom of the slide is the main takeaway: the strongest early signals were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HighBP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GenHlth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HighChol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BMI, and Age**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**Transition:**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Those same signals show up again after the models are trained.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---</a:t>
            </a: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---</a:t>
            </a: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7D0101-9EEF-4568-8D93-94F425E63C6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59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## Slide 6 — Methods</a:t>
            </a: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**Main point:**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 three models used the same split, so the comparison is fair.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**Say naturally:**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slide shows the three modeling methods and keeps the setup consistent.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used the same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**70/30 train-test split**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all three models, with `</a:t>
            </a:r>
            <a:r>
              <a:rPr lang="en-US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set.seed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(401)`. That gave me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**177,576 training rows**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**76,104 testing rows**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first model was multinomial logistic regression, which fits the three-class response directly.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second was KNN, tuned over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**k = 3, 5, 7, and 9**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third was a decision tree. One important thing happened there: the default tree did not split because the majority class was already so dominant. So I tuned the tree conservatively with `cp = 0.001`, `</a:t>
            </a:r>
            <a:r>
              <a:rPr lang="en-US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minsplit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= 2000`, `</a:t>
            </a:r>
            <a:r>
              <a:rPr lang="en-US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minbucket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= 1000`, and `</a:t>
            </a:r>
            <a:r>
              <a:rPr lang="en-US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maxdepth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= 5`.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produced a shallow, interpretable tree without pretending this was a deep optimization process.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**Transition:**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Here is how the models compared on the test set.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---</a:t>
            </a: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7D0101-9EEF-4568-8D93-94F425E63C6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6967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## Slide 7 — Model Comparison</a:t>
            </a: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**Main point:**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Decision Tree wins by raw accuracy, but only narrowly.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**Say naturally:**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slide shows the model accuracy comparison.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tuned Decision Tree had the highest test accuracy at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**0.8475**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Logistic regression was extremely close at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**0.8467**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best KNN model was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**k = 9**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with accuracy of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**0.8382**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the initial KNN model at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**k = 5**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had accuracy of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**0.8301**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 if we only look at raw accuracy, the Decision Tree wins.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the right-side panel is the important part: it shows that even the winning tree is only about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**+0.51 percentage points**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above the majority-class baseline.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means accuracy alone is not enough to understand model quality here.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**Transition:**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understand what the tree is actually doing, we need to look at its structure.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---</a:t>
            </a: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7D0101-9EEF-4568-8D93-94F425E63C6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8311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## Slide 8 — Decision Tree Structure</a:t>
            </a: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**Main point:**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tree creates one large low-risk branch and one small high-risk Diabetes leaf.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**Say naturally:**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Reading the tree from top to bottom, the first split is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HighBP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or high blood pressure.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first split immediately separates a large lower-risk group from the rest of the sample.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</a:t>
            </a:r>
            <a:r>
              <a:rPr lang="en-US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HighBP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equals 0, the model places patients into a large low-risk branch. That branch has about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**101,437 patients**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only about a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**6% Diabetes rate**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high blood pressure side, the tree continues splitting by general health, BMI, and high cholesterol.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tree only predicts Diabetes in one final leaf: patients with high blood pressure, poor general health, BMI at least 28, high cholesterol, and BMI at least 35.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group has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**3,961 patients**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with about a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**60% Diabetes probability**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 the tree is not a broad screening tool, but it is useful for identifying a concentrated high-risk group.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**Transition:**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variable importance tells the same story from another angle.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---</a:t>
            </a: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7D0101-9EEF-4568-8D93-94F425E63C6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9797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## Slide 9 — Variable Importance and Per-Class Story</a:t>
            </a: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**Main point:**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top model signals match the EDA, but minority-class detection is weak.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**Say naturally:**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left, the variable-importance chart shows the same signals from the EDA coming back in the model.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most important tree variable is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HighBP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followed by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GenHlth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HighChol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DiffWalk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**Age**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PhysHlth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**BMI**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lines up well with the preliminary analysis. The same variables that looked important visually also became important in the model.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right, the per-class story explains why accuracy by itself is not enough.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Decision Tree wins on accuracy, but it catches only about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**9%**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true Diabetes cases.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Logistic regression catches about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**17%**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so it is more balanced for Diabetes detection even though its overall accuracy is slightly lower.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Prediabetes is the hardest class. Logistic regression and the tree never predict it, and KNN k = 5 predicts it only 88 times, with just 2 correct.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is the clearest evidence that the three-class version is realistic, but difficult.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**Transition:**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 the final takeaway is practical, but cautious.</a:t>
            </a: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---</a:t>
            </a: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7D0101-9EEF-4568-8D93-94F425E63C6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574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4023360" cy="6858000"/>
          </a:xfrm>
          <a:prstGeom prst="rect">
            <a:avLst/>
          </a:prstGeom>
          <a:solidFill>
            <a:srgbClr val="0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48640" y="3291840"/>
            <a:ext cx="777240" cy="50800"/>
          </a:xfrm>
          <a:prstGeom prst="rect">
            <a:avLst/>
          </a:prstGeom>
          <a:solidFill>
            <a:srgbClr val="C144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48640" y="2651760"/>
            <a:ext cx="329184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Calibri"/>
              </a:rPr>
              <a:t>MIS 401  ·  BUSINESS INTELLIGENCE &amp; ANALYTICS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566160"/>
            <a:ext cx="3291840" cy="1828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400" b="1" i="0">
                <a:solidFill>
                  <a:srgbClr val="FFFFFF"/>
                </a:solidFill>
                <a:latin typeface="Calibri"/>
              </a:rPr>
              <a:t>FINAL
PROJECT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852160"/>
            <a:ext cx="329184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>
                <a:solidFill>
                  <a:srgbClr val="E0A458"/>
                </a:solidFill>
                <a:latin typeface="Calibri"/>
              </a:rPr>
              <a:t>UCI x CDC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0" y="2194560"/>
            <a:ext cx="7132320" cy="21945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200" b="1" i="0">
                <a:solidFill>
                  <a:srgbClr val="0B2A4A"/>
                </a:solidFill>
                <a:latin typeface="Calibri"/>
              </a:rPr>
              <a:t>Diabetes Risk Prediction
by Patient Health Indicators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0" y="4160520"/>
            <a:ext cx="1097280" cy="44450"/>
          </a:xfrm>
          <a:prstGeom prst="rect">
            <a:avLst/>
          </a:prstGeom>
          <a:solidFill>
            <a:srgbClr val="C144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572000" y="4434840"/>
            <a:ext cx="713232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1">
                <a:solidFill>
                  <a:srgbClr val="3A3A3A"/>
                </a:solidFill>
                <a:latin typeface="Calibri"/>
              </a:rPr>
              <a:t>Comparing logistic regression, KNN, and a tuned decision tree on 253,680 patients.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0" y="5486400"/>
            <a:ext cx="713232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>
                <a:solidFill>
                  <a:srgbClr val="0B2A4A"/>
                </a:solidFill>
                <a:latin typeface="Calibri"/>
              </a:rPr>
              <a:t>Joshua Ermert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0" y="5852160"/>
            <a:ext cx="713232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0" i="0">
                <a:solidFill>
                  <a:srgbClr val="777777"/>
                </a:solidFill>
                <a:latin typeface="Calibri"/>
              </a:rPr>
              <a:t>Dr. Xialu Liu  ·  7 May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248095" y="274320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00" b="1" i="0">
                <a:solidFill>
                  <a:srgbClr val="777777"/>
                </a:solidFill>
                <a:latin typeface="Calibri"/>
              </a:rPr>
              <a:t>10  —  PRACTICAL VALUE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411480"/>
            <a:ext cx="11277295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>
                <a:solidFill>
                  <a:srgbClr val="0B2A4A"/>
                </a:solidFill>
                <a:latin typeface="Calibri"/>
              </a:rPr>
              <a:t>Practical Value and Conclusion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1188720"/>
            <a:ext cx="640080" cy="44450"/>
          </a:xfrm>
          <a:prstGeom prst="rect">
            <a:avLst/>
          </a:prstGeom>
          <a:solidFill>
            <a:srgbClr val="C144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457200" y="1554480"/>
            <a:ext cx="5577840" cy="3108960"/>
          </a:xfrm>
          <a:prstGeom prst="roundRect">
            <a:avLst>
              <a:gd name="adj" fmla="val 5000"/>
            </a:avLst>
          </a:prstGeom>
          <a:solidFill>
            <a:srgbClr val="F4F6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50292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i="0">
                <a:solidFill>
                  <a:srgbClr val="1F7A8C"/>
                </a:solidFill>
                <a:latin typeface="Calibri"/>
              </a:rPr>
              <a:t>RULE-OUT BRANCH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663440" y="1755648"/>
            <a:ext cx="1143000" cy="365760"/>
          </a:xfrm>
          <a:prstGeom prst="roundRect">
            <a:avLst>
              <a:gd name="adj" fmla="val 5000"/>
            </a:avLst>
          </a:prstGeom>
          <a:solidFill>
            <a:srgbClr val="E0EEF1"/>
          </a:solidFill>
          <a:ln w="12700">
            <a:solidFill>
              <a:srgbClr val="1F7A8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663440" y="1801368"/>
            <a:ext cx="11430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900" b="1" i="0">
                <a:solidFill>
                  <a:srgbClr val="1F7A8C"/>
                </a:solidFill>
                <a:latin typeface="Calibri"/>
              </a:rPr>
              <a:t>~40% of patients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2194560"/>
            <a:ext cx="502920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200" b="1" i="0">
                <a:solidFill>
                  <a:srgbClr val="0B2A4A"/>
                </a:solidFill>
                <a:latin typeface="Calibri"/>
              </a:rPr>
              <a:t>101,437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3017520"/>
            <a:ext cx="502920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0" i="0">
                <a:solidFill>
                  <a:srgbClr val="3A3A3A"/>
                </a:solidFill>
                <a:latin typeface="Calibri"/>
              </a:rPr>
              <a:t>patients with HighBP = 0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77240" y="3520440"/>
            <a:ext cx="640080" cy="44450"/>
          </a:xfrm>
          <a:prstGeom prst="rect">
            <a:avLst/>
          </a:prstGeom>
          <a:solidFill>
            <a:srgbClr val="1F7A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77240" y="3611880"/>
            <a:ext cx="5029200" cy="10058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0" i="0">
                <a:solidFill>
                  <a:srgbClr val="3A3A3A"/>
                </a:solidFill>
                <a:latin typeface="Calibri"/>
              </a:rPr>
              <a:t>Only 6 % Diabetes rate. Safe to deprioritize from intensive screening.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17920" y="1554480"/>
            <a:ext cx="5577840" cy="3108960"/>
          </a:xfrm>
          <a:prstGeom prst="roundRect">
            <a:avLst>
              <a:gd name="adj" fmla="val 5000"/>
            </a:avLst>
          </a:prstGeom>
          <a:solidFill>
            <a:srgbClr val="F7E7DF"/>
          </a:solidFill>
          <a:ln w="19050">
            <a:solidFill>
              <a:srgbClr val="C1441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537960" y="1783080"/>
            <a:ext cx="50292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i="0">
                <a:solidFill>
                  <a:srgbClr val="C1441E"/>
                </a:solidFill>
                <a:latin typeface="Calibri"/>
              </a:rPr>
              <a:t>HIGH-RISK LEAF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0424160" y="1755648"/>
            <a:ext cx="1143000" cy="365760"/>
          </a:xfrm>
          <a:prstGeom prst="roundRect">
            <a:avLst>
              <a:gd name="adj" fmla="val 5000"/>
            </a:avLst>
          </a:prstGeom>
          <a:solidFill>
            <a:srgbClr val="C1441E"/>
          </a:solidFill>
          <a:ln w="12700">
            <a:solidFill>
              <a:srgbClr val="C1441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10424160" y="1801368"/>
            <a:ext cx="11430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900" b="1" i="0">
                <a:solidFill>
                  <a:srgbClr val="FFFFFF"/>
                </a:solidFill>
                <a:latin typeface="Calibri"/>
              </a:rPr>
              <a:t>~2% of patients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37960" y="2194560"/>
            <a:ext cx="502920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200" b="1" i="0">
                <a:solidFill>
                  <a:srgbClr val="C1441E"/>
                </a:solidFill>
                <a:latin typeface="Calibri"/>
              </a:rPr>
              <a:t>3,961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37960" y="3017520"/>
            <a:ext cx="502920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>
                <a:solidFill>
                  <a:srgbClr val="3A3A3A"/>
                </a:solidFill>
                <a:latin typeface="Calibri"/>
              </a:rPr>
              <a:t>BMI ≥ 35  +  HighChol  +  poor GenHlth  +  HighBP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537960" y="3520440"/>
            <a:ext cx="640080" cy="44450"/>
          </a:xfrm>
          <a:prstGeom prst="rect">
            <a:avLst/>
          </a:prstGeom>
          <a:solidFill>
            <a:srgbClr val="C144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537960" y="3611880"/>
            <a:ext cx="5029200" cy="10058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0" i="0">
                <a:solidFill>
                  <a:srgbClr val="3A3A3A"/>
                </a:solidFill>
                <a:latin typeface="Calibri"/>
              </a:rPr>
              <a:t>~60 % Diabetes rate — about 5× the population base rate. Tractable population for targeted intervention.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57200" y="4846320"/>
            <a:ext cx="11338560" cy="914400"/>
          </a:xfrm>
          <a:prstGeom prst="roundRect">
            <a:avLst>
              <a:gd name="adj" fmla="val 5000"/>
            </a:avLst>
          </a:prstGeom>
          <a:solidFill>
            <a:srgbClr val="0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777240" y="4937760"/>
            <a:ext cx="1069848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i="0">
                <a:solidFill>
                  <a:srgbClr val="E0A458"/>
                </a:solidFill>
                <a:latin typeface="Calibri"/>
              </a:rPr>
              <a:t>HONEST FRAMING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77240" y="5166360"/>
            <a:ext cx="1069848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Calibri"/>
              </a:rPr>
              <a:t>Accuracy ≈ baseline; class imbalance dominates. Best next step is methodological — class weights, oversampling, or a cost-sensitive threshold — not a different algorithm.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7200" y="5943600"/>
            <a:ext cx="1133856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 i="1">
                <a:solidFill>
                  <a:srgbClr val="777777"/>
                </a:solidFill>
                <a:latin typeface="Calibri"/>
              </a:rPr>
              <a:t>AI disclosure: generative AI organized + polished structure; data, methods, and analytical decisions are the author's, supported by validated R outputs.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11480" y="6446520"/>
            <a:ext cx="7772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 i="0">
                <a:solidFill>
                  <a:srgbClr val="777777"/>
                </a:solidFill>
                <a:latin typeface="Calibri"/>
              </a:rPr>
              <a:t>Diabetes Risk Prediction by Patient Health Indicators  ·  J. Ermert  ·  MIS 401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905695" y="6446520"/>
            <a:ext cx="18288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00" b="1" i="0">
                <a:solidFill>
                  <a:srgbClr val="777777"/>
                </a:solidFill>
                <a:latin typeface="Calibri"/>
              </a:rPr>
              <a:t>10 / 10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248095" y="274320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00" b="1" i="0">
                <a:solidFill>
                  <a:srgbClr val="777777"/>
                </a:solidFill>
                <a:latin typeface="Calibri"/>
              </a:rPr>
              <a:t>02  —  CONTEXT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411480"/>
            <a:ext cx="11277295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>
                <a:solidFill>
                  <a:srgbClr val="0B2A4A"/>
                </a:solidFill>
                <a:latin typeface="Calibri"/>
              </a:rPr>
              <a:t>Why This Matters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1188720"/>
            <a:ext cx="640080" cy="44450"/>
          </a:xfrm>
          <a:prstGeom prst="rect">
            <a:avLst/>
          </a:prstGeom>
          <a:solidFill>
            <a:srgbClr val="C144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457200" y="1554480"/>
            <a:ext cx="5120640" cy="4297680"/>
          </a:xfrm>
          <a:prstGeom prst="roundRect">
            <a:avLst>
              <a:gd name="adj" fmla="val 5000"/>
            </a:avLst>
          </a:prstGeom>
          <a:solidFill>
            <a:srgbClr val="0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457200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7200" b="1" i="0">
                <a:solidFill>
                  <a:srgbClr val="E0A458"/>
                </a:solidFill>
                <a:latin typeface="Calibri"/>
              </a:rPr>
              <a:t>“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2697480"/>
            <a:ext cx="4572000" cy="23774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0" i="0">
                <a:solidFill>
                  <a:srgbClr val="FFFFFF"/>
                </a:solidFill>
                <a:latin typeface="Calibri"/>
              </a:rPr>
              <a:t>Identify which patient indicators predict diabetes — and turn that signal into earlier screening and targeted prevention.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777240" y="5074920"/>
            <a:ext cx="731520" cy="44450"/>
          </a:xfrm>
          <a:prstGeom prst="rect">
            <a:avLst/>
          </a:prstGeom>
          <a:solidFill>
            <a:srgbClr val="C144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77240" y="5212080"/>
            <a:ext cx="457200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0" i="1">
                <a:solidFill>
                  <a:srgbClr val="E2E7EE"/>
                </a:solidFill>
                <a:latin typeface="Calibri"/>
              </a:rPr>
              <a:t>The driving question for this project.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943600" y="1554480"/>
            <a:ext cx="5852160" cy="1325880"/>
          </a:xfrm>
          <a:prstGeom prst="roundRect">
            <a:avLst>
              <a:gd name="adj" fmla="val 5000"/>
            </a:avLst>
          </a:prstGeom>
          <a:solidFill>
            <a:srgbClr val="F4F6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5943600" y="1691640"/>
            <a:ext cx="50800" cy="1051560"/>
          </a:xfrm>
          <a:prstGeom prst="rect">
            <a:avLst/>
          </a:prstGeom>
          <a:solidFill>
            <a:srgbClr val="C144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126480" y="1691640"/>
            <a:ext cx="54864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>
                <a:solidFill>
                  <a:srgbClr val="0B2A4A"/>
                </a:solidFill>
                <a:latin typeface="Calibri"/>
              </a:rPr>
              <a:t>Public-health weight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26480" y="2057400"/>
            <a:ext cx="548640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0" i="0">
                <a:solidFill>
                  <a:srgbClr val="3A3A3A"/>
                </a:solidFill>
                <a:latin typeface="Calibri"/>
              </a:rPr>
              <a:t>Diabetes is a leading U.S. public-health condition with high cost and uneven distribution.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943600" y="3017520"/>
            <a:ext cx="5852160" cy="1325880"/>
          </a:xfrm>
          <a:prstGeom prst="roundRect">
            <a:avLst>
              <a:gd name="adj" fmla="val 5000"/>
            </a:avLst>
          </a:prstGeom>
          <a:solidFill>
            <a:srgbClr val="F4F6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5943600" y="3154680"/>
            <a:ext cx="50800" cy="1051560"/>
          </a:xfrm>
          <a:prstGeom prst="rect">
            <a:avLst/>
          </a:prstGeom>
          <a:solidFill>
            <a:srgbClr val="C144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126480" y="3154680"/>
            <a:ext cx="54864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>
                <a:solidFill>
                  <a:srgbClr val="0B2A4A"/>
                </a:solidFill>
                <a:latin typeface="Calibri"/>
              </a:rPr>
              <a:t>Three classifiers, one comparison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126480" y="3520440"/>
            <a:ext cx="548640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0" i="0">
                <a:solidFill>
                  <a:srgbClr val="3A3A3A"/>
                </a:solidFill>
                <a:latin typeface="Calibri"/>
              </a:rPr>
              <a:t>Multinomial logistic regression, KNN, and a tuned decision tree applied to the same 70/30 split.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943600" y="4480560"/>
            <a:ext cx="5852160" cy="1325880"/>
          </a:xfrm>
          <a:prstGeom prst="roundRect">
            <a:avLst>
              <a:gd name="adj" fmla="val 5000"/>
            </a:avLst>
          </a:prstGeom>
          <a:solidFill>
            <a:srgbClr val="F4F6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5943600" y="4617720"/>
            <a:ext cx="50800" cy="1051560"/>
          </a:xfrm>
          <a:prstGeom prst="rect">
            <a:avLst/>
          </a:prstGeom>
          <a:solidFill>
            <a:srgbClr val="C144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126480" y="4617720"/>
            <a:ext cx="54864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>
                <a:solidFill>
                  <a:srgbClr val="0B2A4A"/>
                </a:solidFill>
                <a:latin typeface="Calibri"/>
              </a:rPr>
              <a:t>Personal stake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126480" y="4983480"/>
            <a:ext cx="548640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0" i="0">
                <a:solidFill>
                  <a:srgbClr val="3A3A3A"/>
                </a:solidFill>
                <a:latin typeface="Calibri"/>
              </a:rPr>
              <a:t>Type II diabetes in the family, plus prior biopharma BI/AI analytics work — applied analytics in a real healthcare context.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11480" y="6446520"/>
            <a:ext cx="7772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 i="0">
                <a:solidFill>
                  <a:srgbClr val="777777"/>
                </a:solidFill>
                <a:latin typeface="Calibri"/>
              </a:rPr>
              <a:t>Diabetes Risk Prediction by Patient Health Indicators  ·  J. Ermert  ·  MIS 401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905695" y="6446520"/>
            <a:ext cx="18288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00" b="1" i="0">
                <a:solidFill>
                  <a:srgbClr val="777777"/>
                </a:solidFill>
                <a:latin typeface="Calibri"/>
              </a:rPr>
              <a:t>2 / 10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248095" y="274320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00" b="1" i="0">
                <a:solidFill>
                  <a:srgbClr val="777777"/>
                </a:solidFill>
                <a:latin typeface="Calibri"/>
              </a:rPr>
              <a:t>03  —  DATA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411480"/>
            <a:ext cx="11277295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>
                <a:solidFill>
                  <a:srgbClr val="0B2A4A"/>
                </a:solidFill>
                <a:latin typeface="Calibri"/>
              </a:rPr>
              <a:t>Dataset and Response Variable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1188720"/>
            <a:ext cx="640080" cy="44450"/>
          </a:xfrm>
          <a:prstGeom prst="rect">
            <a:avLst/>
          </a:prstGeom>
          <a:solidFill>
            <a:srgbClr val="C144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7200" y="1554480"/>
            <a:ext cx="237744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i="0">
                <a:solidFill>
                  <a:srgbClr val="777777"/>
                </a:solidFill>
                <a:latin typeface="Calibri"/>
              </a:rPr>
              <a:t>SOURCE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47088"/>
            <a:ext cx="5029200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>
                <a:solidFill>
                  <a:srgbClr val="0B2A4A"/>
                </a:solidFill>
                <a:latin typeface="Calibri"/>
              </a:rPr>
              <a:t>CDC Diabetes Health Indicators (UCI ML Repository, BRFSS-derived)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423160"/>
            <a:ext cx="237744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i="0">
                <a:solidFill>
                  <a:srgbClr val="777777"/>
                </a:solidFill>
                <a:latin typeface="Calibri"/>
              </a:rPr>
              <a:t>OBSERVATIONS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715768"/>
            <a:ext cx="5029200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>
                <a:solidFill>
                  <a:srgbClr val="0B2A4A"/>
                </a:solidFill>
                <a:latin typeface="Calibri"/>
              </a:rPr>
              <a:t>253,680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291840"/>
            <a:ext cx="237744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i="0">
                <a:solidFill>
                  <a:srgbClr val="777777"/>
                </a:solidFill>
                <a:latin typeface="Calibri"/>
              </a:rPr>
              <a:t>PREDICTORS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3584448"/>
            <a:ext cx="5029200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>
                <a:solidFill>
                  <a:srgbClr val="0B2A4A"/>
                </a:solidFill>
                <a:latin typeface="Calibri"/>
              </a:rPr>
              <a:t>21  +  1 response (Diabetes_012)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4160520"/>
            <a:ext cx="237744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i="0">
                <a:solidFill>
                  <a:srgbClr val="777777"/>
                </a:solidFill>
                <a:latin typeface="Calibri"/>
              </a:rPr>
              <a:t>MISSING VALUES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4453128"/>
            <a:ext cx="5029200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>
                <a:solidFill>
                  <a:srgbClr val="0B2A4A"/>
                </a:solidFill>
                <a:latin typeface="Calibri"/>
              </a:rPr>
              <a:t>None</a:t>
            </a:r>
          </a:p>
        </p:txBody>
      </p:sp>
      <p:pic>
        <p:nvPicPr>
          <p:cNvPr id="14" name="Picture 13" descr="chart_class_imbalance_v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0" y="1463040"/>
            <a:ext cx="6309360" cy="3355805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457200" y="5120640"/>
            <a:ext cx="5029200" cy="1188720"/>
          </a:xfrm>
          <a:prstGeom prst="roundRect">
            <a:avLst>
              <a:gd name="adj" fmla="val 5000"/>
            </a:avLst>
          </a:prstGeom>
          <a:solidFill>
            <a:srgbClr val="F7E7DF"/>
          </a:solidFill>
          <a:ln w="15875">
            <a:solidFill>
              <a:srgbClr val="C1441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85800" y="5212080"/>
            <a:ext cx="45720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i="0">
                <a:solidFill>
                  <a:srgbClr val="C1441E"/>
                </a:solidFill>
                <a:latin typeface="Calibri"/>
              </a:rPr>
              <a:t>KEY TAKEAWAY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5800" y="5486400"/>
            <a:ext cx="457200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>
                <a:solidFill>
                  <a:srgbClr val="3A3A3A"/>
                </a:solidFill>
                <a:latin typeface="Calibri"/>
              </a:rPr>
              <a:t>84.24 / 1.83 / 13.93 — class imbalance is the single most important property of this dataset.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11480" y="6446520"/>
            <a:ext cx="7772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 i="0">
                <a:solidFill>
                  <a:srgbClr val="777777"/>
                </a:solidFill>
                <a:latin typeface="Calibri"/>
              </a:rPr>
              <a:t>Diabetes Risk Prediction by Patient Health Indicators  ·  J. Ermert  ·  MIS 401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905695" y="6446520"/>
            <a:ext cx="18288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00" b="1" i="0">
                <a:solidFill>
                  <a:srgbClr val="777777"/>
                </a:solidFill>
                <a:latin typeface="Calibri"/>
              </a:rPr>
              <a:t>3 / 10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248095" y="274320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00" b="1" i="0">
                <a:solidFill>
                  <a:srgbClr val="777777"/>
                </a:solidFill>
                <a:latin typeface="Calibri"/>
              </a:rPr>
              <a:t>04  —  PREDICTORS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411480"/>
            <a:ext cx="11277295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>
                <a:solidFill>
                  <a:srgbClr val="0B2A4A"/>
                </a:solidFill>
                <a:latin typeface="Calibri"/>
              </a:rPr>
              <a:t>Variables Used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1188720"/>
            <a:ext cx="640080" cy="44450"/>
          </a:xfrm>
          <a:prstGeom prst="rect">
            <a:avLst/>
          </a:prstGeom>
          <a:solidFill>
            <a:srgbClr val="C144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457200" y="1554480"/>
            <a:ext cx="5486400" cy="4389120"/>
          </a:xfrm>
          <a:prstGeom prst="roundRect">
            <a:avLst>
              <a:gd name="adj" fmla="val 5000"/>
            </a:avLst>
          </a:prstGeom>
          <a:solidFill>
            <a:srgbClr val="F4F6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493776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i="0">
                <a:solidFill>
                  <a:srgbClr val="777777"/>
                </a:solidFill>
                <a:latin typeface="Calibri"/>
              </a:rPr>
              <a:t>CATEGORICAL / BINARY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2057400"/>
            <a:ext cx="4937760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200" b="1" i="0">
                <a:solidFill>
                  <a:srgbClr val="0B2A4A"/>
                </a:solidFill>
                <a:latin typeface="Calibri"/>
              </a:rPr>
              <a:t>14 predictors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2743200"/>
            <a:ext cx="2377440" cy="320040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 algn="l"/>
            <a:r>
              <a:rPr sz="1300" b="0" i="0">
                <a:solidFill>
                  <a:srgbClr val="3A3A3A"/>
                </a:solidFill>
                <a:latin typeface="Calibri"/>
              </a:rPr>
              <a:t>•  HighBP</a:t>
            </a:r>
          </a:p>
          <a:p>
            <a:pPr algn="l">
              <a:spcBef>
                <a:spcPts val="400"/>
              </a:spcBef>
            </a:pPr>
            <a:r>
              <a:rPr sz="1300" b="0" i="0">
                <a:solidFill>
                  <a:srgbClr val="3A3A3A"/>
                </a:solidFill>
                <a:latin typeface="Calibri"/>
              </a:rPr>
              <a:t>•  HighChol</a:t>
            </a:r>
          </a:p>
          <a:p>
            <a:pPr algn="l">
              <a:spcBef>
                <a:spcPts val="400"/>
              </a:spcBef>
            </a:pPr>
            <a:r>
              <a:rPr sz="1300" b="0" i="0">
                <a:solidFill>
                  <a:srgbClr val="3A3A3A"/>
                </a:solidFill>
                <a:latin typeface="Calibri"/>
              </a:rPr>
              <a:t>•  CholCheck</a:t>
            </a:r>
          </a:p>
          <a:p>
            <a:pPr algn="l">
              <a:spcBef>
                <a:spcPts val="400"/>
              </a:spcBef>
            </a:pPr>
            <a:r>
              <a:rPr sz="1300" b="0" i="0">
                <a:solidFill>
                  <a:srgbClr val="3A3A3A"/>
                </a:solidFill>
                <a:latin typeface="Calibri"/>
              </a:rPr>
              <a:t>•  Smoker</a:t>
            </a:r>
          </a:p>
          <a:p>
            <a:pPr algn="l">
              <a:spcBef>
                <a:spcPts val="400"/>
              </a:spcBef>
            </a:pPr>
            <a:r>
              <a:rPr sz="1300" b="0" i="0">
                <a:solidFill>
                  <a:srgbClr val="3A3A3A"/>
                </a:solidFill>
                <a:latin typeface="Calibri"/>
              </a:rPr>
              <a:t>•  Stroke</a:t>
            </a:r>
          </a:p>
          <a:p>
            <a:pPr algn="l">
              <a:spcBef>
                <a:spcPts val="400"/>
              </a:spcBef>
            </a:pPr>
            <a:r>
              <a:rPr sz="1300" b="0" i="0">
                <a:solidFill>
                  <a:srgbClr val="3A3A3A"/>
                </a:solidFill>
                <a:latin typeface="Calibri"/>
              </a:rPr>
              <a:t>•  HeartDiseaseorAttack</a:t>
            </a:r>
          </a:p>
          <a:p>
            <a:pPr algn="l">
              <a:spcBef>
                <a:spcPts val="400"/>
              </a:spcBef>
            </a:pPr>
            <a:r>
              <a:rPr sz="1300" b="0" i="0">
                <a:solidFill>
                  <a:srgbClr val="3A3A3A"/>
                </a:solidFill>
                <a:latin typeface="Calibri"/>
              </a:rPr>
              <a:t>•  PhysActivity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37560" y="2743200"/>
            <a:ext cx="2377440" cy="320040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 algn="l"/>
            <a:r>
              <a:rPr sz="1300" b="0" i="0">
                <a:solidFill>
                  <a:srgbClr val="3A3A3A"/>
                </a:solidFill>
                <a:latin typeface="Calibri"/>
              </a:rPr>
              <a:t>•  Fruits</a:t>
            </a:r>
          </a:p>
          <a:p>
            <a:pPr algn="l">
              <a:spcBef>
                <a:spcPts val="400"/>
              </a:spcBef>
            </a:pPr>
            <a:r>
              <a:rPr sz="1300" b="0" i="0">
                <a:solidFill>
                  <a:srgbClr val="3A3A3A"/>
                </a:solidFill>
                <a:latin typeface="Calibri"/>
              </a:rPr>
              <a:t>•  Veggies</a:t>
            </a:r>
          </a:p>
          <a:p>
            <a:pPr algn="l">
              <a:spcBef>
                <a:spcPts val="400"/>
              </a:spcBef>
            </a:pPr>
            <a:r>
              <a:rPr sz="1300" b="0" i="0">
                <a:solidFill>
                  <a:srgbClr val="3A3A3A"/>
                </a:solidFill>
                <a:latin typeface="Calibri"/>
              </a:rPr>
              <a:t>•  HvyAlcoholConsump</a:t>
            </a:r>
          </a:p>
          <a:p>
            <a:pPr algn="l">
              <a:spcBef>
                <a:spcPts val="400"/>
              </a:spcBef>
            </a:pPr>
            <a:r>
              <a:rPr sz="1300" b="0" i="0">
                <a:solidFill>
                  <a:srgbClr val="3A3A3A"/>
                </a:solidFill>
                <a:latin typeface="Calibri"/>
              </a:rPr>
              <a:t>•  AnyHealthcare</a:t>
            </a:r>
          </a:p>
          <a:p>
            <a:pPr algn="l">
              <a:spcBef>
                <a:spcPts val="400"/>
              </a:spcBef>
            </a:pPr>
            <a:r>
              <a:rPr sz="1300" b="0" i="0">
                <a:solidFill>
                  <a:srgbClr val="3A3A3A"/>
                </a:solidFill>
                <a:latin typeface="Calibri"/>
              </a:rPr>
              <a:t>•  NoDocbcCost</a:t>
            </a:r>
          </a:p>
          <a:p>
            <a:pPr algn="l">
              <a:spcBef>
                <a:spcPts val="400"/>
              </a:spcBef>
            </a:pPr>
            <a:r>
              <a:rPr sz="1300" b="0" i="0">
                <a:solidFill>
                  <a:srgbClr val="3A3A3A"/>
                </a:solidFill>
                <a:latin typeface="Calibri"/>
              </a:rPr>
              <a:t>•  DiffWalk</a:t>
            </a:r>
          </a:p>
          <a:p>
            <a:pPr algn="l">
              <a:spcBef>
                <a:spcPts val="400"/>
              </a:spcBef>
            </a:pPr>
            <a:r>
              <a:rPr sz="1300" b="0" i="0">
                <a:solidFill>
                  <a:srgbClr val="3A3A3A"/>
                </a:solidFill>
                <a:latin typeface="Calibri"/>
              </a:rPr>
              <a:t>•  Sex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63640" y="1554480"/>
            <a:ext cx="5486400" cy="4389120"/>
          </a:xfrm>
          <a:prstGeom prst="roundRect">
            <a:avLst>
              <a:gd name="adj" fmla="val 5000"/>
            </a:avLst>
          </a:prstGeom>
          <a:solidFill>
            <a:srgbClr val="F4F6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583680" y="1783080"/>
            <a:ext cx="493776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i="0">
                <a:solidFill>
                  <a:srgbClr val="777777"/>
                </a:solidFill>
                <a:latin typeface="Calibri"/>
              </a:rPr>
              <a:t>CONTINUOUS / ORDINAL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83680" y="2057400"/>
            <a:ext cx="4937760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200" b="1" i="0">
                <a:solidFill>
                  <a:srgbClr val="1F7A8C"/>
                </a:solidFill>
                <a:latin typeface="Calibri"/>
              </a:rPr>
              <a:t>7 predictors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83680" y="2743200"/>
            <a:ext cx="2377440" cy="320040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 algn="l"/>
            <a:r>
              <a:rPr sz="1300" b="0" i="0">
                <a:solidFill>
                  <a:srgbClr val="3A3A3A"/>
                </a:solidFill>
                <a:latin typeface="Calibri"/>
              </a:rPr>
              <a:t>•  BMI</a:t>
            </a:r>
          </a:p>
          <a:p>
            <a:pPr algn="l">
              <a:spcBef>
                <a:spcPts val="400"/>
              </a:spcBef>
            </a:pPr>
            <a:r>
              <a:rPr sz="1300" b="0" i="0">
                <a:solidFill>
                  <a:srgbClr val="3A3A3A"/>
                </a:solidFill>
                <a:latin typeface="Calibri"/>
              </a:rPr>
              <a:t>•  GenHlth (1 excellent – 5 poor)</a:t>
            </a:r>
          </a:p>
          <a:p>
            <a:pPr algn="l">
              <a:spcBef>
                <a:spcPts val="400"/>
              </a:spcBef>
            </a:pPr>
            <a:r>
              <a:rPr sz="1300" b="0" i="0">
                <a:solidFill>
                  <a:srgbClr val="3A3A3A"/>
                </a:solidFill>
                <a:latin typeface="Calibri"/>
              </a:rPr>
              <a:t>•  MentHlth (days in past 30)</a:t>
            </a:r>
          </a:p>
          <a:p>
            <a:pPr algn="l">
              <a:spcBef>
                <a:spcPts val="400"/>
              </a:spcBef>
            </a:pPr>
            <a:r>
              <a:rPr sz="1300" b="0" i="0">
                <a:solidFill>
                  <a:srgbClr val="3A3A3A"/>
                </a:solidFill>
                <a:latin typeface="Calibri"/>
              </a:rPr>
              <a:t>•  PhysHlth (days in past 30)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44000" y="2743200"/>
            <a:ext cx="2377440" cy="320040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 algn="l"/>
            <a:r>
              <a:rPr sz="1300" b="0" i="0">
                <a:solidFill>
                  <a:srgbClr val="3A3A3A"/>
                </a:solidFill>
                <a:latin typeface="Calibri"/>
              </a:rPr>
              <a:t>•  Age (1 youngest – 13 oldest)</a:t>
            </a:r>
          </a:p>
          <a:p>
            <a:pPr algn="l">
              <a:spcBef>
                <a:spcPts val="400"/>
              </a:spcBef>
            </a:pPr>
            <a:r>
              <a:rPr sz="1300" b="0" i="0">
                <a:solidFill>
                  <a:srgbClr val="3A3A3A"/>
                </a:solidFill>
                <a:latin typeface="Calibri"/>
              </a:rPr>
              <a:t>•  Education</a:t>
            </a:r>
          </a:p>
          <a:p>
            <a:pPr algn="l">
              <a:spcBef>
                <a:spcPts val="400"/>
              </a:spcBef>
            </a:pPr>
            <a:r>
              <a:rPr sz="1300" b="0" i="0">
                <a:solidFill>
                  <a:srgbClr val="3A3A3A"/>
                </a:solidFill>
                <a:latin typeface="Calibri"/>
              </a:rPr>
              <a:t>•  Income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6080760"/>
            <a:ext cx="1133856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1">
                <a:solidFill>
                  <a:srgbClr val="777777"/>
                </a:solidFill>
                <a:latin typeface="Calibri"/>
              </a:rPr>
              <a:t>Categorical predictors → factors for logit + tree.   KNN → numeric encoding with z-score scaling fit on the training set.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11480" y="6446520"/>
            <a:ext cx="7772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 i="0">
                <a:solidFill>
                  <a:srgbClr val="777777"/>
                </a:solidFill>
                <a:latin typeface="Calibri"/>
              </a:rPr>
              <a:t>Diabetes Risk Prediction by Patient Health Indicators  ·  J. Ermert  ·  MIS 401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905695" y="6446520"/>
            <a:ext cx="18288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00" b="1" i="0">
                <a:solidFill>
                  <a:srgbClr val="777777"/>
                </a:solidFill>
                <a:latin typeface="Calibri"/>
              </a:rPr>
              <a:t>4 / 10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248095" y="274320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00" b="1" i="0">
                <a:solidFill>
                  <a:srgbClr val="777777"/>
                </a:solidFill>
                <a:latin typeface="Calibri"/>
              </a:rPr>
              <a:t>05  —  EDA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411480"/>
            <a:ext cx="11277295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>
                <a:solidFill>
                  <a:srgbClr val="0B2A4A"/>
                </a:solidFill>
                <a:latin typeface="Calibri"/>
              </a:rPr>
              <a:t>Preliminary Analysis  —  EDA highlights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1188720"/>
            <a:ext cx="640080" cy="44450"/>
          </a:xfrm>
          <a:prstGeom prst="rect">
            <a:avLst/>
          </a:prstGeom>
          <a:solidFill>
            <a:srgbClr val="C144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457200" y="1554480"/>
            <a:ext cx="3703320" cy="1417320"/>
          </a:xfrm>
          <a:prstGeom prst="roundRect">
            <a:avLst>
              <a:gd name="adj" fmla="val 5000"/>
            </a:avLst>
          </a:prstGeom>
          <a:solidFill>
            <a:srgbClr val="F4F6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731520" y="1783080"/>
            <a:ext cx="457200" cy="38100"/>
          </a:xfrm>
          <a:prstGeom prst="rect">
            <a:avLst/>
          </a:prstGeom>
          <a:solidFill>
            <a:srgbClr val="C144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31520" y="1874520"/>
            <a:ext cx="21945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>
                <a:solidFill>
                  <a:srgbClr val="0B2A4A"/>
                </a:solidFill>
                <a:latin typeface="Calibri"/>
              </a:rPr>
              <a:t>BMI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63240" y="1828800"/>
            <a:ext cx="822960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2400" b="1" i="0">
                <a:solidFill>
                  <a:srgbClr val="C1441E"/>
                </a:solidFill>
                <a:latin typeface="Calibri"/>
              </a:rPr>
              <a:t>↑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2331720"/>
            <a:ext cx="3154680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>
                <a:solidFill>
                  <a:srgbClr val="3A3A3A"/>
                </a:solidFill>
                <a:latin typeface="Calibri"/>
              </a:rPr>
              <a:t>Median rises 27  →  30  →  31</a:t>
            </a:r>
          </a:p>
        </p:txBody>
      </p:sp>
      <p:sp>
        <p:nvSpPr>
          <p:cNvPr id="11" name="Oval 10"/>
          <p:cNvSpPr/>
          <p:nvPr/>
        </p:nvSpPr>
        <p:spPr>
          <a:xfrm>
            <a:off x="731520" y="2743200"/>
            <a:ext cx="118872" cy="118872"/>
          </a:xfrm>
          <a:prstGeom prst="ellipse">
            <a:avLst/>
          </a:prstGeom>
          <a:solidFill>
            <a:srgbClr val="C144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Oval 11"/>
          <p:cNvSpPr/>
          <p:nvPr/>
        </p:nvSpPr>
        <p:spPr>
          <a:xfrm>
            <a:off x="896112" y="2743200"/>
            <a:ext cx="118872" cy="118872"/>
          </a:xfrm>
          <a:prstGeom prst="ellipse">
            <a:avLst/>
          </a:prstGeom>
          <a:solidFill>
            <a:srgbClr val="C144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Oval 12"/>
          <p:cNvSpPr/>
          <p:nvPr/>
        </p:nvSpPr>
        <p:spPr>
          <a:xfrm>
            <a:off x="1060704" y="2743200"/>
            <a:ext cx="118872" cy="118872"/>
          </a:xfrm>
          <a:prstGeom prst="ellipse">
            <a:avLst/>
          </a:prstGeom>
          <a:solidFill>
            <a:srgbClr val="C9CDD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371600" y="2724912"/>
            <a:ext cx="260604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00" b="1" i="0">
                <a:solidFill>
                  <a:srgbClr val="777777"/>
                </a:solidFill>
                <a:latin typeface="Calibri"/>
              </a:rPr>
              <a:t>magnitude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343400" y="1554480"/>
            <a:ext cx="3703320" cy="1417320"/>
          </a:xfrm>
          <a:prstGeom prst="roundRect">
            <a:avLst>
              <a:gd name="adj" fmla="val 5000"/>
            </a:avLst>
          </a:prstGeom>
          <a:solidFill>
            <a:srgbClr val="F4F6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4617720" y="1783080"/>
            <a:ext cx="457200" cy="38100"/>
          </a:xfrm>
          <a:prstGeom prst="rect">
            <a:avLst/>
          </a:prstGeom>
          <a:solidFill>
            <a:srgbClr val="C144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4617720" y="1874520"/>
            <a:ext cx="21945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>
                <a:solidFill>
                  <a:srgbClr val="0B2A4A"/>
                </a:solidFill>
                <a:latin typeface="Calibri"/>
              </a:rPr>
              <a:t>Age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949440" y="1828800"/>
            <a:ext cx="822960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2400" b="1" i="0">
                <a:solidFill>
                  <a:srgbClr val="C1441E"/>
                </a:solidFill>
                <a:latin typeface="Calibri"/>
              </a:rPr>
              <a:t>↑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17720" y="2331720"/>
            <a:ext cx="3154680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>
                <a:solidFill>
                  <a:srgbClr val="3A3A3A"/>
                </a:solidFill>
                <a:latin typeface="Calibri"/>
              </a:rPr>
              <a:t>Median age category 8  →  9  →  10</a:t>
            </a:r>
          </a:p>
        </p:txBody>
      </p:sp>
      <p:sp>
        <p:nvSpPr>
          <p:cNvPr id="20" name="Oval 19"/>
          <p:cNvSpPr/>
          <p:nvPr/>
        </p:nvSpPr>
        <p:spPr>
          <a:xfrm>
            <a:off x="4617720" y="2743200"/>
            <a:ext cx="118872" cy="118872"/>
          </a:xfrm>
          <a:prstGeom prst="ellipse">
            <a:avLst/>
          </a:prstGeom>
          <a:solidFill>
            <a:srgbClr val="C144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Oval 20"/>
          <p:cNvSpPr/>
          <p:nvPr/>
        </p:nvSpPr>
        <p:spPr>
          <a:xfrm>
            <a:off x="4782312" y="2743200"/>
            <a:ext cx="118872" cy="118872"/>
          </a:xfrm>
          <a:prstGeom prst="ellipse">
            <a:avLst/>
          </a:prstGeom>
          <a:solidFill>
            <a:srgbClr val="C144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Oval 21"/>
          <p:cNvSpPr/>
          <p:nvPr/>
        </p:nvSpPr>
        <p:spPr>
          <a:xfrm>
            <a:off x="4946904" y="2743200"/>
            <a:ext cx="118872" cy="118872"/>
          </a:xfrm>
          <a:prstGeom prst="ellipse">
            <a:avLst/>
          </a:prstGeom>
          <a:solidFill>
            <a:srgbClr val="C9CDD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5257800" y="2724912"/>
            <a:ext cx="260604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00" b="1" i="0">
                <a:solidFill>
                  <a:srgbClr val="777777"/>
                </a:solidFill>
                <a:latin typeface="Calibri"/>
              </a:rPr>
              <a:t>magnitude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229600" y="1554480"/>
            <a:ext cx="3703320" cy="1417320"/>
          </a:xfrm>
          <a:prstGeom prst="roundRect">
            <a:avLst>
              <a:gd name="adj" fmla="val 5000"/>
            </a:avLst>
          </a:prstGeom>
          <a:solidFill>
            <a:srgbClr val="F4F6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8503920" y="1783080"/>
            <a:ext cx="457200" cy="38100"/>
          </a:xfrm>
          <a:prstGeom prst="rect">
            <a:avLst/>
          </a:prstGeom>
          <a:solidFill>
            <a:srgbClr val="C144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8503920" y="1874520"/>
            <a:ext cx="21945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>
                <a:solidFill>
                  <a:srgbClr val="0B2A4A"/>
                </a:solidFill>
                <a:latin typeface="Calibri"/>
              </a:rPr>
              <a:t>GenHlth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835640" y="1828800"/>
            <a:ext cx="822960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2400" b="1" i="0">
                <a:solidFill>
                  <a:srgbClr val="C1441E"/>
                </a:solidFill>
                <a:latin typeface="Calibri"/>
              </a:rPr>
              <a:t>↑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503920" y="2331720"/>
            <a:ext cx="3154680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>
                <a:solidFill>
                  <a:srgbClr val="3A3A3A"/>
                </a:solidFill>
                <a:latin typeface="Calibri"/>
              </a:rPr>
              <a:t>Markedly worse self-rated health in Diabetes group</a:t>
            </a:r>
          </a:p>
        </p:txBody>
      </p:sp>
      <p:sp>
        <p:nvSpPr>
          <p:cNvPr id="29" name="Oval 28"/>
          <p:cNvSpPr/>
          <p:nvPr/>
        </p:nvSpPr>
        <p:spPr>
          <a:xfrm>
            <a:off x="8503920" y="2743200"/>
            <a:ext cx="118872" cy="118872"/>
          </a:xfrm>
          <a:prstGeom prst="ellipse">
            <a:avLst/>
          </a:prstGeom>
          <a:solidFill>
            <a:srgbClr val="C144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Oval 29"/>
          <p:cNvSpPr/>
          <p:nvPr/>
        </p:nvSpPr>
        <p:spPr>
          <a:xfrm>
            <a:off x="8668512" y="2743200"/>
            <a:ext cx="118872" cy="118872"/>
          </a:xfrm>
          <a:prstGeom prst="ellipse">
            <a:avLst/>
          </a:prstGeom>
          <a:solidFill>
            <a:srgbClr val="C144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Oval 30"/>
          <p:cNvSpPr/>
          <p:nvPr/>
        </p:nvSpPr>
        <p:spPr>
          <a:xfrm>
            <a:off x="8833104" y="2743200"/>
            <a:ext cx="118872" cy="118872"/>
          </a:xfrm>
          <a:prstGeom prst="ellipse">
            <a:avLst/>
          </a:prstGeom>
          <a:solidFill>
            <a:srgbClr val="C144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9144000" y="2724912"/>
            <a:ext cx="260604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00" b="1" i="0">
                <a:solidFill>
                  <a:srgbClr val="777777"/>
                </a:solidFill>
                <a:latin typeface="Calibri"/>
              </a:rPr>
              <a:t>magnitude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57200" y="3154680"/>
            <a:ext cx="3703320" cy="1417320"/>
          </a:xfrm>
          <a:prstGeom prst="roundRect">
            <a:avLst>
              <a:gd name="adj" fmla="val 5000"/>
            </a:avLst>
          </a:prstGeom>
          <a:solidFill>
            <a:srgbClr val="F4F6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ectangle 33"/>
          <p:cNvSpPr/>
          <p:nvPr/>
        </p:nvSpPr>
        <p:spPr>
          <a:xfrm>
            <a:off x="731520" y="3383280"/>
            <a:ext cx="457200" cy="38100"/>
          </a:xfrm>
          <a:prstGeom prst="rect">
            <a:avLst/>
          </a:prstGeom>
          <a:solidFill>
            <a:srgbClr val="C144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731520" y="3474720"/>
            <a:ext cx="21945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>
                <a:solidFill>
                  <a:srgbClr val="0B2A4A"/>
                </a:solidFill>
                <a:latin typeface="Calibri"/>
              </a:rPr>
              <a:t>HighBP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063240" y="3429000"/>
            <a:ext cx="822960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2400" b="1" i="0">
                <a:solidFill>
                  <a:srgbClr val="C1441E"/>
                </a:solidFill>
                <a:latin typeface="Calibri"/>
              </a:rPr>
              <a:t>↑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31520" y="3931920"/>
            <a:ext cx="3154680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>
                <a:solidFill>
                  <a:srgbClr val="3A3A3A"/>
                </a:solidFill>
                <a:latin typeface="Calibri"/>
              </a:rPr>
              <a:t>~3× more common in Diabetes group than NoDiabetes</a:t>
            </a:r>
          </a:p>
        </p:txBody>
      </p:sp>
      <p:sp>
        <p:nvSpPr>
          <p:cNvPr id="38" name="Oval 37"/>
          <p:cNvSpPr/>
          <p:nvPr/>
        </p:nvSpPr>
        <p:spPr>
          <a:xfrm>
            <a:off x="731520" y="4343400"/>
            <a:ext cx="118872" cy="118872"/>
          </a:xfrm>
          <a:prstGeom prst="ellipse">
            <a:avLst/>
          </a:prstGeom>
          <a:solidFill>
            <a:srgbClr val="C144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Oval 38"/>
          <p:cNvSpPr/>
          <p:nvPr/>
        </p:nvSpPr>
        <p:spPr>
          <a:xfrm>
            <a:off x="896112" y="4343400"/>
            <a:ext cx="118872" cy="118872"/>
          </a:xfrm>
          <a:prstGeom prst="ellipse">
            <a:avLst/>
          </a:prstGeom>
          <a:solidFill>
            <a:srgbClr val="C144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Oval 39"/>
          <p:cNvSpPr/>
          <p:nvPr/>
        </p:nvSpPr>
        <p:spPr>
          <a:xfrm>
            <a:off x="1060704" y="4343400"/>
            <a:ext cx="118872" cy="118872"/>
          </a:xfrm>
          <a:prstGeom prst="ellipse">
            <a:avLst/>
          </a:prstGeom>
          <a:solidFill>
            <a:srgbClr val="C144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TextBox 40"/>
          <p:cNvSpPr txBox="1"/>
          <p:nvPr/>
        </p:nvSpPr>
        <p:spPr>
          <a:xfrm>
            <a:off x="1371600" y="4325112"/>
            <a:ext cx="260604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00" b="1" i="0">
                <a:solidFill>
                  <a:srgbClr val="777777"/>
                </a:solidFill>
                <a:latin typeface="Calibri"/>
              </a:rPr>
              <a:t>magnitude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4343400" y="3154680"/>
            <a:ext cx="3703320" cy="1417320"/>
          </a:xfrm>
          <a:prstGeom prst="roundRect">
            <a:avLst>
              <a:gd name="adj" fmla="val 5000"/>
            </a:avLst>
          </a:prstGeom>
          <a:solidFill>
            <a:srgbClr val="F4F6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Rectangle 42"/>
          <p:cNvSpPr/>
          <p:nvPr/>
        </p:nvSpPr>
        <p:spPr>
          <a:xfrm>
            <a:off x="4617720" y="3383280"/>
            <a:ext cx="457200" cy="38100"/>
          </a:xfrm>
          <a:prstGeom prst="rect">
            <a:avLst/>
          </a:prstGeom>
          <a:solidFill>
            <a:srgbClr val="C144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43"/>
          <p:cNvSpPr txBox="1"/>
          <p:nvPr/>
        </p:nvSpPr>
        <p:spPr>
          <a:xfrm>
            <a:off x="4617720" y="3474720"/>
            <a:ext cx="21945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>
                <a:solidFill>
                  <a:srgbClr val="0B2A4A"/>
                </a:solidFill>
                <a:latin typeface="Calibri"/>
              </a:rPr>
              <a:t>HighChol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949440" y="3429000"/>
            <a:ext cx="822960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2400" b="1" i="0">
                <a:solidFill>
                  <a:srgbClr val="C1441E"/>
                </a:solidFill>
                <a:latin typeface="Calibri"/>
              </a:rPr>
              <a:t>↑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617720" y="3931920"/>
            <a:ext cx="3154680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>
                <a:solidFill>
                  <a:srgbClr val="3A3A3A"/>
                </a:solidFill>
                <a:latin typeface="Calibri"/>
              </a:rPr>
              <a:t>Same direction at slightly smaller magnitude</a:t>
            </a:r>
          </a:p>
        </p:txBody>
      </p:sp>
      <p:sp>
        <p:nvSpPr>
          <p:cNvPr id="47" name="Oval 46"/>
          <p:cNvSpPr/>
          <p:nvPr/>
        </p:nvSpPr>
        <p:spPr>
          <a:xfrm>
            <a:off x="4617720" y="4343400"/>
            <a:ext cx="118872" cy="118872"/>
          </a:xfrm>
          <a:prstGeom prst="ellipse">
            <a:avLst/>
          </a:prstGeom>
          <a:solidFill>
            <a:srgbClr val="C144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Oval 47"/>
          <p:cNvSpPr/>
          <p:nvPr/>
        </p:nvSpPr>
        <p:spPr>
          <a:xfrm>
            <a:off x="4782312" y="4343400"/>
            <a:ext cx="118872" cy="118872"/>
          </a:xfrm>
          <a:prstGeom prst="ellipse">
            <a:avLst/>
          </a:prstGeom>
          <a:solidFill>
            <a:srgbClr val="C144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Oval 48"/>
          <p:cNvSpPr/>
          <p:nvPr/>
        </p:nvSpPr>
        <p:spPr>
          <a:xfrm>
            <a:off x="4946904" y="4343400"/>
            <a:ext cx="118872" cy="118872"/>
          </a:xfrm>
          <a:prstGeom prst="ellipse">
            <a:avLst/>
          </a:prstGeom>
          <a:solidFill>
            <a:srgbClr val="C9CDD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TextBox 49"/>
          <p:cNvSpPr txBox="1"/>
          <p:nvPr/>
        </p:nvSpPr>
        <p:spPr>
          <a:xfrm>
            <a:off x="5257800" y="4325112"/>
            <a:ext cx="260604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00" b="1" i="0">
                <a:solidFill>
                  <a:srgbClr val="777777"/>
                </a:solidFill>
                <a:latin typeface="Calibri"/>
              </a:rPr>
              <a:t>magnitude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8229600" y="3154680"/>
            <a:ext cx="3703320" cy="1417320"/>
          </a:xfrm>
          <a:prstGeom prst="roundRect">
            <a:avLst>
              <a:gd name="adj" fmla="val 5000"/>
            </a:avLst>
          </a:prstGeom>
          <a:solidFill>
            <a:srgbClr val="F4F6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Rectangle 51"/>
          <p:cNvSpPr/>
          <p:nvPr/>
        </p:nvSpPr>
        <p:spPr>
          <a:xfrm>
            <a:off x="8503920" y="3383280"/>
            <a:ext cx="457200" cy="38100"/>
          </a:xfrm>
          <a:prstGeom prst="rect">
            <a:avLst/>
          </a:prstGeom>
          <a:solidFill>
            <a:srgbClr val="C144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TextBox 52"/>
          <p:cNvSpPr txBox="1"/>
          <p:nvPr/>
        </p:nvSpPr>
        <p:spPr>
          <a:xfrm>
            <a:off x="8503920" y="3474720"/>
            <a:ext cx="21945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>
                <a:solidFill>
                  <a:srgbClr val="0B2A4A"/>
                </a:solidFill>
                <a:latin typeface="Calibri"/>
              </a:rPr>
              <a:t>PhysActivity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0835640" y="3429000"/>
            <a:ext cx="822960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2400" b="1" i="0">
                <a:solidFill>
                  <a:srgbClr val="1F7A8C"/>
                </a:solidFill>
                <a:latin typeface="Calibri"/>
              </a:rPr>
              <a:t>↓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8503920" y="3931920"/>
            <a:ext cx="3154680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>
                <a:solidFill>
                  <a:srgbClr val="3A3A3A"/>
                </a:solidFill>
                <a:latin typeface="Calibri"/>
              </a:rPr>
              <a:t>Lower in Diabetes group; Sex effect weaker</a:t>
            </a:r>
          </a:p>
        </p:txBody>
      </p:sp>
      <p:sp>
        <p:nvSpPr>
          <p:cNvPr id="56" name="Oval 55"/>
          <p:cNvSpPr/>
          <p:nvPr/>
        </p:nvSpPr>
        <p:spPr>
          <a:xfrm>
            <a:off x="8503920" y="4343400"/>
            <a:ext cx="118872" cy="118872"/>
          </a:xfrm>
          <a:prstGeom prst="ellipse">
            <a:avLst/>
          </a:prstGeom>
          <a:solidFill>
            <a:srgbClr val="C144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7" name="Oval 56"/>
          <p:cNvSpPr/>
          <p:nvPr/>
        </p:nvSpPr>
        <p:spPr>
          <a:xfrm>
            <a:off x="8668512" y="4343400"/>
            <a:ext cx="118872" cy="118872"/>
          </a:xfrm>
          <a:prstGeom prst="ellipse">
            <a:avLst/>
          </a:prstGeom>
          <a:solidFill>
            <a:srgbClr val="C9CDD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Oval 57"/>
          <p:cNvSpPr/>
          <p:nvPr/>
        </p:nvSpPr>
        <p:spPr>
          <a:xfrm>
            <a:off x="8833104" y="4343400"/>
            <a:ext cx="118872" cy="118872"/>
          </a:xfrm>
          <a:prstGeom prst="ellipse">
            <a:avLst/>
          </a:prstGeom>
          <a:solidFill>
            <a:srgbClr val="C9CDD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TextBox 58"/>
          <p:cNvSpPr txBox="1"/>
          <p:nvPr/>
        </p:nvSpPr>
        <p:spPr>
          <a:xfrm>
            <a:off x="9144000" y="4325112"/>
            <a:ext cx="260604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00" b="1" i="0">
                <a:solidFill>
                  <a:srgbClr val="777777"/>
                </a:solidFill>
                <a:latin typeface="Calibri"/>
              </a:rPr>
              <a:t>magnitude</a:t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457200" y="4846320"/>
            <a:ext cx="11338560" cy="868680"/>
          </a:xfrm>
          <a:prstGeom prst="roundRect">
            <a:avLst>
              <a:gd name="adj" fmla="val 5000"/>
            </a:avLst>
          </a:prstGeom>
          <a:solidFill>
            <a:srgbClr val="0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1" name="TextBox 60"/>
          <p:cNvSpPr txBox="1"/>
          <p:nvPr/>
        </p:nvSpPr>
        <p:spPr>
          <a:xfrm>
            <a:off x="777240" y="4937760"/>
            <a:ext cx="24688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i="0">
                <a:solidFill>
                  <a:srgbClr val="E0A458"/>
                </a:solidFill>
                <a:latin typeface="Calibri"/>
              </a:rPr>
              <a:t>STRONGEST EARLY SIGNALS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777240" y="5166360"/>
            <a:ext cx="1051560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 i="0">
                <a:solidFill>
                  <a:srgbClr val="FFFFFF"/>
                </a:solidFill>
                <a:latin typeface="Calibri"/>
              </a:rPr>
              <a:t>HighBP   ·   GenHlth   ·   HighChol   ·   BMI   ·   Age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457200" y="5897880"/>
            <a:ext cx="1133856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1">
                <a:solidFill>
                  <a:srgbClr val="777777"/>
                </a:solidFill>
                <a:latin typeface="Calibri"/>
              </a:rPr>
              <a:t>These five predictors should reappear in the modeling output. Hold onto them — they show up again on slide 9.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411480" y="6446520"/>
            <a:ext cx="7772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 i="0">
                <a:solidFill>
                  <a:srgbClr val="777777"/>
                </a:solidFill>
                <a:latin typeface="Calibri"/>
              </a:rPr>
              <a:t>Diabetes Risk Prediction by Patient Health Indicators  ·  J. Ermert  ·  MIS 401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9905695" y="6446520"/>
            <a:ext cx="18288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00" b="1" i="0">
                <a:solidFill>
                  <a:srgbClr val="777777"/>
                </a:solidFill>
                <a:latin typeface="Calibri"/>
              </a:rPr>
              <a:t>5 / 10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248095" y="274320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00" b="1" i="0">
                <a:solidFill>
                  <a:srgbClr val="777777"/>
                </a:solidFill>
                <a:latin typeface="Calibri"/>
              </a:rPr>
              <a:t>06  —  MODELS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411480"/>
            <a:ext cx="11277295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>
                <a:solidFill>
                  <a:srgbClr val="0B2A4A"/>
                </a:solidFill>
                <a:latin typeface="Calibri"/>
              </a:rPr>
              <a:t>Methods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1188720"/>
            <a:ext cx="640080" cy="44450"/>
          </a:xfrm>
          <a:prstGeom prst="rect">
            <a:avLst/>
          </a:prstGeom>
          <a:solidFill>
            <a:srgbClr val="C144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7200" y="1463040"/>
            <a:ext cx="1133856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0" i="1">
                <a:solidFill>
                  <a:srgbClr val="777777"/>
                </a:solidFill>
                <a:latin typeface="Calibri"/>
              </a:rPr>
              <a:t>Same split for all three models  ·  set.seed(401)  ·  70/30  ·  Train n = 177,576   Test n = 76,104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65960"/>
            <a:ext cx="3703320" cy="40233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9CD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457200" y="1965960"/>
            <a:ext cx="3703320" cy="502920"/>
          </a:xfrm>
          <a:prstGeom prst="rect">
            <a:avLst/>
          </a:prstGeom>
          <a:solidFill>
            <a:srgbClr val="0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31520" y="2075688"/>
            <a:ext cx="315468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  <a:latin typeface="Calibri"/>
              </a:rPr>
              <a:t>STATISTICAL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2651760"/>
            <a:ext cx="3154680" cy="9601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200" b="1" i="0">
                <a:solidFill>
                  <a:srgbClr val="0B2A4A"/>
                </a:solidFill>
                <a:latin typeface="Calibri"/>
              </a:rPr>
              <a:t>Multinomial
Logistic Regression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31520" y="3840479"/>
            <a:ext cx="3154680" cy="411480"/>
          </a:xfrm>
          <a:prstGeom prst="roundRect">
            <a:avLst>
              <a:gd name="adj" fmla="val 5000"/>
            </a:avLst>
          </a:prstGeom>
          <a:solidFill>
            <a:srgbClr val="F4F6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31520" y="3886200"/>
            <a:ext cx="315468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 i="0">
                <a:solidFill>
                  <a:srgbClr val="3A3A3A"/>
                </a:solidFill>
                <a:latin typeface="Calibri"/>
              </a:rPr>
              <a:t>nnet::multinom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4434840"/>
            <a:ext cx="3154680" cy="1417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>
                <a:solidFill>
                  <a:srgbClr val="3A3A3A"/>
                </a:solidFill>
                <a:latin typeface="Calibri"/>
              </a:rPr>
              <a:t>Factor-coded predictors. Interpretable coefficients per non-reference class (Prediabetes, Diabetes vs. NoDiabetes).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343400" y="1965960"/>
            <a:ext cx="3703320" cy="40233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9CD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4343400" y="1965960"/>
            <a:ext cx="3703320" cy="502920"/>
          </a:xfrm>
          <a:prstGeom prst="rect">
            <a:avLst/>
          </a:prstGeom>
          <a:solidFill>
            <a:srgbClr val="1F7A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617720" y="2075688"/>
            <a:ext cx="315468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  <a:latin typeface="Calibri"/>
              </a:rPr>
              <a:t>INSTANCE-BASED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17720" y="2651760"/>
            <a:ext cx="3154680" cy="9601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200" b="1" i="0">
                <a:solidFill>
                  <a:srgbClr val="0B2A4A"/>
                </a:solidFill>
                <a:latin typeface="Calibri"/>
              </a:rPr>
              <a:t>K-Nearest
Neighbors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617720" y="3840479"/>
            <a:ext cx="3154680" cy="411480"/>
          </a:xfrm>
          <a:prstGeom prst="roundRect">
            <a:avLst>
              <a:gd name="adj" fmla="val 5000"/>
            </a:avLst>
          </a:prstGeom>
          <a:solidFill>
            <a:srgbClr val="F4F6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4617720" y="3886200"/>
            <a:ext cx="315468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 i="0">
                <a:solidFill>
                  <a:srgbClr val="3A3A3A"/>
                </a:solidFill>
                <a:latin typeface="Calibri"/>
              </a:rPr>
              <a:t>class::knn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17720" y="4434840"/>
            <a:ext cx="3154680" cy="1417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>
                <a:solidFill>
                  <a:srgbClr val="3A3A3A"/>
                </a:solidFill>
                <a:latin typeface="Calibri"/>
              </a:rPr>
              <a:t>z-score scaling fit on training set. Tuned k ∈ {3, 5, 7, 9}; reports best K.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229600" y="1965960"/>
            <a:ext cx="3703320" cy="40233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9CD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8229600" y="1965960"/>
            <a:ext cx="3703320" cy="502920"/>
          </a:xfrm>
          <a:prstGeom prst="rect">
            <a:avLst/>
          </a:prstGeom>
          <a:solidFill>
            <a:srgbClr val="C144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8503920" y="2075688"/>
            <a:ext cx="315468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  <a:latin typeface="Calibri"/>
              </a:rPr>
              <a:t>RULE-BASED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503920" y="2651760"/>
            <a:ext cx="3154680" cy="9601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200" b="1" i="0">
                <a:solidFill>
                  <a:srgbClr val="0B2A4A"/>
                </a:solidFill>
                <a:latin typeface="Calibri"/>
              </a:rPr>
              <a:t>Decision Tree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503920" y="3840479"/>
            <a:ext cx="3154680" cy="411480"/>
          </a:xfrm>
          <a:prstGeom prst="roundRect">
            <a:avLst>
              <a:gd name="adj" fmla="val 5000"/>
            </a:avLst>
          </a:prstGeom>
          <a:solidFill>
            <a:srgbClr val="F4F6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8503920" y="3886200"/>
            <a:ext cx="315468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 i="0">
                <a:solidFill>
                  <a:srgbClr val="3A3A3A"/>
                </a:solidFill>
                <a:latin typeface="Calibri"/>
              </a:rPr>
              <a:t>rpart  (method = "class")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503920" y="4434840"/>
            <a:ext cx="3154680" cy="7386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 dirty="0">
                <a:solidFill>
                  <a:srgbClr val="3A3A3A"/>
                </a:solidFill>
                <a:latin typeface="Calibri"/>
              </a:rPr>
              <a:t>Default cp = 0.01 refused to split. Tuned to cp = 0.001, </a:t>
            </a:r>
            <a:r>
              <a:rPr sz="1200" b="0" i="0" dirty="0" err="1">
                <a:solidFill>
                  <a:srgbClr val="3A3A3A"/>
                </a:solidFill>
                <a:latin typeface="Calibri"/>
              </a:rPr>
              <a:t>minsplit</a:t>
            </a:r>
            <a:r>
              <a:rPr sz="1200" b="0" i="0" dirty="0">
                <a:solidFill>
                  <a:srgbClr val="3A3A3A"/>
                </a:solidFill>
                <a:latin typeface="Calibri"/>
              </a:rPr>
              <a:t> = 2000, </a:t>
            </a:r>
            <a:r>
              <a:rPr sz="1200" b="0" i="0" dirty="0" err="1">
                <a:solidFill>
                  <a:srgbClr val="3A3A3A"/>
                </a:solidFill>
                <a:latin typeface="Calibri"/>
              </a:rPr>
              <a:t>minbucket</a:t>
            </a:r>
            <a:r>
              <a:rPr sz="1200" b="0" i="0" dirty="0">
                <a:solidFill>
                  <a:srgbClr val="3A3A3A"/>
                </a:solidFill>
                <a:latin typeface="Calibri"/>
              </a:rPr>
              <a:t> = 1000, </a:t>
            </a:r>
            <a:r>
              <a:rPr sz="1200" b="0" i="0" dirty="0" err="1">
                <a:solidFill>
                  <a:srgbClr val="3A3A3A"/>
                </a:solidFill>
                <a:latin typeface="Calibri"/>
              </a:rPr>
              <a:t>maxdepth</a:t>
            </a:r>
            <a:r>
              <a:rPr sz="1200" b="0" i="0" dirty="0">
                <a:solidFill>
                  <a:srgbClr val="3A3A3A"/>
                </a:solidFill>
                <a:latin typeface="Calibri"/>
              </a:rPr>
              <a:t> = 5 </a:t>
            </a:r>
            <a:r>
              <a:rPr lang="en-US" sz="1200" b="0" i="0" dirty="0">
                <a:solidFill>
                  <a:srgbClr val="3A3A3A"/>
                </a:solidFill>
                <a:latin typeface="Calibri"/>
              </a:rPr>
              <a:t>(</a:t>
            </a:r>
            <a:r>
              <a:rPr sz="1200" b="0" i="0" dirty="0">
                <a:solidFill>
                  <a:srgbClr val="3A3A3A"/>
                </a:solidFill>
                <a:latin typeface="Calibri"/>
              </a:rPr>
              <a:t>honest tuning, not deep optimization</a:t>
            </a:r>
            <a:r>
              <a:rPr lang="en-US" sz="1200" b="0" i="0" dirty="0">
                <a:solidFill>
                  <a:srgbClr val="3A3A3A"/>
                </a:solidFill>
                <a:latin typeface="Calibri"/>
              </a:rPr>
              <a:t>).</a:t>
            </a:r>
            <a:endParaRPr sz="1200" b="0" i="0" dirty="0">
              <a:solidFill>
                <a:srgbClr val="3A3A3A"/>
              </a:solidFill>
              <a:latin typeface="Calibri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57200" y="6126480"/>
            <a:ext cx="1133856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1">
                <a:solidFill>
                  <a:srgbClr val="777777"/>
                </a:solidFill>
                <a:latin typeface="Calibri"/>
              </a:rPr>
              <a:t>Evaluation: confusion matrix + overall test accuracy + decision-tree variable importance.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11480" y="6446520"/>
            <a:ext cx="7772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 i="0">
                <a:solidFill>
                  <a:srgbClr val="777777"/>
                </a:solidFill>
                <a:latin typeface="Calibri"/>
              </a:rPr>
              <a:t>Diabetes Risk Prediction by Patient Health Indicators  ·  J. Ermert  ·  MIS 401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905695" y="6446520"/>
            <a:ext cx="18288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00" b="1" i="0">
                <a:solidFill>
                  <a:srgbClr val="777777"/>
                </a:solidFill>
                <a:latin typeface="Calibri"/>
              </a:rPr>
              <a:t>6 / 10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248095" y="274320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00" b="1" i="0">
                <a:solidFill>
                  <a:srgbClr val="777777"/>
                </a:solidFill>
                <a:latin typeface="Calibri"/>
              </a:rPr>
              <a:t>07  —  RESULTS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411480"/>
            <a:ext cx="11277295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>
                <a:solidFill>
                  <a:srgbClr val="0B2A4A"/>
                </a:solidFill>
                <a:latin typeface="Calibri"/>
              </a:rPr>
              <a:t>Model Comparison  —  Test accuracy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1188720"/>
            <a:ext cx="640080" cy="44450"/>
          </a:xfrm>
          <a:prstGeom prst="rect">
            <a:avLst/>
          </a:prstGeom>
          <a:solidFill>
            <a:srgbClr val="C144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chart_model_comparison_v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463040"/>
            <a:ext cx="7863840" cy="3771879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8595360" y="1554480"/>
            <a:ext cx="3200400" cy="4206240"/>
          </a:xfrm>
          <a:prstGeom prst="roundRect">
            <a:avLst>
              <a:gd name="adj" fmla="val 5000"/>
            </a:avLst>
          </a:prstGeom>
          <a:solidFill>
            <a:srgbClr val="0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823960" y="1737360"/>
            <a:ext cx="27432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i="0">
                <a:solidFill>
                  <a:srgbClr val="E0A458"/>
                </a:solidFill>
                <a:latin typeface="Calibri"/>
              </a:rPr>
              <a:t>HEADLINE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823960" y="2011680"/>
            <a:ext cx="274320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400" b="1" i="0">
                <a:solidFill>
                  <a:srgbClr val="FFFFFF"/>
                </a:solidFill>
                <a:latin typeface="Calibri"/>
              </a:rPr>
              <a:t>0.8475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823960" y="2880360"/>
            <a:ext cx="27432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>
                <a:solidFill>
                  <a:srgbClr val="E0A458"/>
                </a:solidFill>
                <a:latin typeface="Calibri"/>
              </a:rPr>
              <a:t>Decision Tree wins 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823960" y="3108960"/>
            <a:ext cx="27432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Calibri"/>
              </a:rPr>
              <a:t>by 0.0008 over logit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823960" y="3749039"/>
            <a:ext cx="731520" cy="44450"/>
          </a:xfrm>
          <a:prstGeom prst="rect">
            <a:avLst/>
          </a:prstGeom>
          <a:solidFill>
            <a:srgbClr val="C144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8823960" y="3886200"/>
            <a:ext cx="274320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 i="0">
                <a:solidFill>
                  <a:srgbClr val="E0A458"/>
                </a:solidFill>
                <a:latin typeface="Calibri"/>
              </a:rPr>
              <a:t>GAP FROM BASELINE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23960" y="4206240"/>
            <a:ext cx="15544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  <a:latin typeface="Calibri"/>
              </a:rPr>
              <a:t>Tree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332720" y="4206240"/>
            <a:ext cx="128016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200" b="1" i="0">
                <a:solidFill>
                  <a:srgbClr val="E0A458"/>
                </a:solidFill>
                <a:latin typeface="Calibri"/>
              </a:rPr>
              <a:t>+0.51 pp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823960" y="4535424"/>
            <a:ext cx="15544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  <a:latin typeface="Calibri"/>
              </a:rPr>
              <a:t>Logit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332720" y="4535424"/>
            <a:ext cx="128016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200" b="1" i="0">
                <a:solidFill>
                  <a:srgbClr val="E0A458"/>
                </a:solidFill>
                <a:latin typeface="Calibri"/>
              </a:rPr>
              <a:t>+0.43 pp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23960" y="4864608"/>
            <a:ext cx="15544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  <a:latin typeface="Calibri"/>
              </a:rPr>
              <a:t>KNN k=9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32720" y="4864608"/>
            <a:ext cx="128016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200" b="1" i="0">
                <a:solidFill>
                  <a:srgbClr val="E0A458"/>
                </a:solidFill>
                <a:latin typeface="Calibri"/>
              </a:rPr>
              <a:t>−0.42 pp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23960" y="5193792"/>
            <a:ext cx="15544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  <a:latin typeface="Calibri"/>
              </a:rPr>
              <a:t>KNN k=5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332720" y="5193792"/>
            <a:ext cx="128016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200" b="1" i="0">
                <a:solidFill>
                  <a:srgbClr val="E0A458"/>
                </a:solidFill>
                <a:latin typeface="Calibri"/>
              </a:rPr>
              <a:t>−1.23 pp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" y="5943600"/>
            <a:ext cx="78638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0" i="1">
                <a:solidFill>
                  <a:srgbClr val="777777"/>
                </a:solidFill>
                <a:latin typeface="Calibri"/>
              </a:rPr>
              <a:t>Accuracy alone is misleading on this dataset — per-class evidence on slide 9.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11480" y="6446520"/>
            <a:ext cx="7772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 i="0">
                <a:solidFill>
                  <a:srgbClr val="777777"/>
                </a:solidFill>
                <a:latin typeface="Calibri"/>
              </a:rPr>
              <a:t>Diabetes Risk Prediction by Patient Health Indicators  ·  J. Ermert  ·  MIS 401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905695" y="6446520"/>
            <a:ext cx="18288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00" b="1" i="0">
                <a:solidFill>
                  <a:srgbClr val="777777"/>
                </a:solidFill>
                <a:latin typeface="Calibri"/>
              </a:rPr>
              <a:t>7 / 10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248095" y="274320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00" b="1" i="0">
                <a:solidFill>
                  <a:srgbClr val="777777"/>
                </a:solidFill>
                <a:latin typeface="Calibri"/>
              </a:rPr>
              <a:t>08  —  TREE STRUCTURE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411480"/>
            <a:ext cx="11277295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>
                <a:solidFill>
                  <a:srgbClr val="0B2A4A"/>
                </a:solidFill>
                <a:latin typeface="Calibri"/>
              </a:rPr>
              <a:t>Decision Tree  —  Structure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1188720"/>
            <a:ext cx="640080" cy="44450"/>
          </a:xfrm>
          <a:prstGeom prst="rect">
            <a:avLst/>
          </a:prstGeom>
          <a:solidFill>
            <a:srgbClr val="C144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decision_tree_plo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3207" y="1417320"/>
            <a:ext cx="6685280" cy="429768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457200" y="5852160"/>
            <a:ext cx="11338560" cy="548640"/>
          </a:xfrm>
          <a:prstGeom prst="roundRect">
            <a:avLst>
              <a:gd name="adj" fmla="val 5000"/>
            </a:avLst>
          </a:prstGeom>
          <a:solidFill>
            <a:srgbClr val="F7E7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40080" y="5897880"/>
            <a:ext cx="10972800" cy="457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300" b="0" i="1">
                <a:solidFill>
                  <a:srgbClr val="3A3A3A"/>
                </a:solidFill>
                <a:latin typeface="Calibri"/>
              </a:rPr>
              <a:t>One Diabetes-predicting leaf:  HighBP=1  ∧  GenHlth ≥ 4  ∧  BMI ≥ 28  ∧  HighChol=1  ∧  BMI ≥ 35   →   n = 3,961, ~60 % Diabetes.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" y="6446520"/>
            <a:ext cx="7772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 i="0">
                <a:solidFill>
                  <a:srgbClr val="777777"/>
                </a:solidFill>
                <a:latin typeface="Calibri"/>
              </a:rPr>
              <a:t>Diabetes Risk Prediction by Patient Health Indicators  ·  J. Ermert  ·  MIS 401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905695" y="6446520"/>
            <a:ext cx="18288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00" b="1" i="0">
                <a:solidFill>
                  <a:srgbClr val="777777"/>
                </a:solidFill>
                <a:latin typeface="Calibri"/>
              </a:rPr>
              <a:t>8 / 10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248095" y="274320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00" b="1" i="0">
                <a:solidFill>
                  <a:srgbClr val="777777"/>
                </a:solidFill>
                <a:latin typeface="Calibri"/>
              </a:rPr>
              <a:t>09  —  INTERPRETATION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411480"/>
            <a:ext cx="11277295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>
                <a:solidFill>
                  <a:srgbClr val="0B2A4A"/>
                </a:solidFill>
                <a:latin typeface="Calibri"/>
              </a:rPr>
              <a:t>Variable Importance and Per-Class Story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1188720"/>
            <a:ext cx="640080" cy="44450"/>
          </a:xfrm>
          <a:prstGeom prst="rect">
            <a:avLst/>
          </a:prstGeom>
          <a:solidFill>
            <a:srgbClr val="C144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chart_variable_importance_v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508760"/>
            <a:ext cx="6400800" cy="4151607"/>
          </a:xfrm>
          <a:prstGeom prst="rect">
            <a:avLst/>
          </a:prstGeom>
        </p:spPr>
      </p:pic>
      <p:pic>
        <p:nvPicPr>
          <p:cNvPr id="7" name="Picture 6" descr="chart_diabetes_sensitivity_v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0880" y="1508760"/>
            <a:ext cx="4937760" cy="1936327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7040880" y="4160520"/>
            <a:ext cx="4937760" cy="1828800"/>
          </a:xfrm>
          <a:prstGeom prst="roundRect">
            <a:avLst>
              <a:gd name="adj" fmla="val 5000"/>
            </a:avLst>
          </a:prstGeom>
          <a:solidFill>
            <a:srgbClr val="F4F6F8"/>
          </a:solidFill>
          <a:ln w="12700">
            <a:solidFill>
              <a:srgbClr val="C9CDD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269480" y="4297680"/>
            <a:ext cx="45720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i="0">
                <a:solidFill>
                  <a:srgbClr val="C1441E"/>
                </a:solidFill>
                <a:latin typeface="Calibri"/>
              </a:rPr>
              <a:t>WHAT THIS MEANS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69480" y="4572000"/>
            <a:ext cx="4572000" cy="137160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 algn="l"/>
            <a:r>
              <a:rPr sz="1200" b="0" i="0">
                <a:solidFill>
                  <a:srgbClr val="3A3A3A"/>
                </a:solidFill>
                <a:latin typeface="Calibri"/>
              </a:rPr>
              <a:t>Tree wins on accuracy by trading sensitivity for precision.</a:t>
            </a:r>
          </a:p>
          <a:p>
            <a:pPr algn="l">
              <a:spcBef>
                <a:spcPts val="600"/>
              </a:spcBef>
            </a:pPr>
            <a:r>
              <a:rPr sz="1200" b="0" i="0">
                <a:solidFill>
                  <a:srgbClr val="3A3A3A"/>
                </a:solidFill>
                <a:latin typeface="Calibri"/>
              </a:rPr>
              <a:t>Logit roughly doubles Diabetes recall — most balanced single deployable model.</a:t>
            </a:r>
          </a:p>
          <a:p>
            <a:pPr algn="l">
              <a:spcBef>
                <a:spcPts val="600"/>
              </a:spcBef>
            </a:pPr>
            <a:r>
              <a:rPr sz="1200" b="0" i="0">
                <a:solidFill>
                  <a:srgbClr val="3A3A3A"/>
                </a:solidFill>
                <a:latin typeface="Calibri"/>
              </a:rPr>
              <a:t>Only KNN k=5 ever predicts Prediabetes (88 times, 2 correct).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6126480"/>
            <a:ext cx="64008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1">
                <a:solidFill>
                  <a:srgbClr val="777777"/>
                </a:solidFill>
                <a:latin typeface="Calibri"/>
              </a:rPr>
              <a:t>Top 5 (rust) align directly with the EDA findings — same five variables.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1480" y="6446520"/>
            <a:ext cx="7772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 i="0">
                <a:solidFill>
                  <a:srgbClr val="777777"/>
                </a:solidFill>
                <a:latin typeface="Calibri"/>
              </a:rPr>
              <a:t>Diabetes Risk Prediction by Patient Health Indicators  ·  J. Ermert  ·  MIS 401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905695" y="6446520"/>
            <a:ext cx="18288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00" b="1" i="0">
                <a:solidFill>
                  <a:srgbClr val="777777"/>
                </a:solidFill>
                <a:latin typeface="Calibri"/>
              </a:rPr>
              <a:t>9 / 10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2912</Words>
  <Application>Microsoft Office PowerPoint</Application>
  <PresentationFormat>Widescreen</PresentationFormat>
  <Paragraphs>396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Joshua Ermert</cp:lastModifiedBy>
  <cp:revision>1</cp:revision>
  <dcterms:created xsi:type="dcterms:W3CDTF">2013-01-27T09:14:16Z</dcterms:created>
  <dcterms:modified xsi:type="dcterms:W3CDTF">2026-05-08T04:59:40Z</dcterms:modified>
  <cp:category/>
</cp:coreProperties>
</file>